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" Target="slides/slide1.xml"/><Relationship Id="rId38" Type="http://schemas.openxmlformats.org/officeDocument/2006/relationships/slide" Target="slides/slide2.xml"/><Relationship Id="rId39" Type="http://schemas.openxmlformats.org/officeDocument/2006/relationships/slide" Target="slides/slide3.xml"/><Relationship Id="rId40" Type="http://schemas.openxmlformats.org/officeDocument/2006/relationships/slide" Target="slides/slide4.xml"/><Relationship Id="rId41" Type="http://schemas.openxmlformats.org/officeDocument/2006/relationships/slide" Target="slides/slide5.xml"/><Relationship Id="rId42" Type="http://schemas.openxmlformats.org/officeDocument/2006/relationships/slide" Target="slides/slide6.xml"/><Relationship Id="rId43" Type="http://schemas.openxmlformats.org/officeDocument/2006/relationships/slide" Target="slides/slide7.xml"/><Relationship Id="rId44" Type="http://schemas.openxmlformats.org/officeDocument/2006/relationships/slide" Target="slides/slide8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614663-7BEA-426F-AC3A-8C830BE547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FD9F726-B394-4B6D-AAC3-E9A1C37761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2C07BA5-3D1D-44D1-A1A5-DD59CBD76D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588639EF-776A-4FDD-BB6B-E6A5AA1331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8948926F-F1B2-4A2E-8EE4-0617B06C16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1AA89A3-C441-4D28-A930-177354E7A3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4BEC8850-E0B4-4F5D-98CB-899F5329CA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614E6F17-F0B6-4FA6-AA6C-FF4D345EF1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B71926BF-6B07-4226-B543-381CB773B6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D7D347DB-5B69-4229-89F0-7C21175CBE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AFBA3B92-070F-4DEB-B711-3F73DE9E96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E6D12C-A8AA-438E-A0FC-686145B816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8CF3944E-C1E2-4716-B173-946843393A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2EF5D2C2-C0C3-4BAE-A894-2126501885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D71BCE53-FD24-4C44-8EB9-C1804AFC87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3882D36C-E4B7-46DB-A17B-13148308F7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60605692-554B-4AFB-8987-178C14D010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61AA6F7-D8F3-477D-88D3-E791A8A7DE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77E62BFD-459E-4D6F-B0A4-160B920030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E0CDC52F-3D8F-44A7-9AD7-A16194CE99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EE9A8678-8549-41EA-AABF-A9CCFADF8B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BD8A1F2E-ED37-410D-B71A-0E2B6E690D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4D5C15-4ED4-44FC-A623-1EF143E97B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45D8DDDE-29CE-4731-8222-5245D3B509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6CD2CD28-4B43-4B6F-9128-B4D16DD0EE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71A82057-06FF-4275-95E6-CA930D5B6A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8FE9A986-F890-48D7-ADE4-2DAAD0B255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F5E8FBCC-810B-4BE3-BB29-EEB2E5B794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ACF79F2F-AB87-4CF4-A9C2-2559768008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D8228BB5-4DCD-482A-A214-46B9A551CB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FA62856-C6C3-4479-A238-5A288B73FE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EA6659A-899E-4EAF-9A64-FDB7C3294A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6C9EA35-670F-44AF-82B7-9617AC5417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CA2815F-9226-451D-9DFB-DA399981D3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29D62F5-926E-4910-8A0D-36706077A3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AA811DC-D5A5-4849-8F69-7F1AF09D60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097644-DC14-4F06-93C4-7DD5C2DA374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4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667003-1CC4-4A5D-83FF-FD190384C98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109F95-8821-45CE-8828-C80455CAB67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8D1724-0E36-4BA8-88FA-34767A3D280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FEBD49-02EA-4F56-997C-6296FE850B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19BB07-BAF8-41D0-A86D-390104756E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86FFFF-2FDC-4A54-91ED-C1528CCDCEF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2F59E7-E42E-47CF-8892-1D15D53E5EC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C418B4-EB9C-4FD0-9778-A9982018951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42B9C2-44F9-4569-BBBF-E1327A1734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2F7447-C0B6-4DD9-84F1-D01832646F1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262FD3-3ABB-4B26-A13D-3C4364693BD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67191CD-6766-4D6A-95B2-DAAB5C28AA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119679-9AD5-4269-ADC5-179FE12A726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7F3667-43DC-4AED-B11C-1847A3E1E2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54D552-C07E-4143-96B3-8E3CF45746E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02EEBF-6E93-438E-8973-51E517C81C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9BE46D-636E-489E-A8DC-1E88B89EED7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65E2A0-9EED-4D90-989B-DC3799F2276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0EA139-B1F9-4E1C-874F-A3EF6A5004E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1D0397-8C41-4482-A9CD-F4F664EA76B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337FD2-CFA6-488A-9EB1-00EB047C5AA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46D3A3-6ED9-4E89-B1E4-BD132EEB7A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231AAB-0A2D-40CC-B932-97939B1199A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D5909B-5B58-4DA5-A06E-94A91470B3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5734FB-0408-4D6D-B8F6-236C3A21AFA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48127D-B3B0-47D5-B5B7-AB6B19C739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95E048-31A7-4DC7-8894-4F952723553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56F2A00-CBB5-40DA-BDE9-0DA9E822FA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  <p:sldLayoutId id="2147483718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9F5E77-BEAC-4A33-B410-4D42AFD560D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08F08E-D3D5-40C6-A489-6FC54FE91E6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E2A504-891F-4F3E-8C17-96C83404FB9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AEAE4F-563C-4DDD-84F8-23D5A780DA9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B671EF-23A9-4A5E-AECC-68DB86C1D2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709EFC-0069-4187-83A3-218758CAEE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"/>
          <p:cNvSpPr/>
          <p:nvPr/>
        </p:nvSpPr>
        <p:spPr>
          <a:xfrm>
            <a:off x="-39240" y="-203040"/>
            <a:ext cx="1286640" cy="713772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6000" cy="685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86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698760" y="1440"/>
            <a:ext cx="12189240" cy="685368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187" name="Скругленный прямоугольник 7"/>
          <p:cNvSpPr/>
          <p:nvPr/>
        </p:nvSpPr>
        <p:spPr>
          <a:xfrm>
            <a:off x="698760" y="626400"/>
            <a:ext cx="10791360" cy="104328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88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8280" cy="507240"/>
          </a:xfrm>
          <a:prstGeom prst="rect">
            <a:avLst/>
          </a:prstGeom>
          <a:ln w="0">
            <a:noFill/>
          </a:ln>
        </p:spPr>
      </p:pic>
      <p:sp>
        <p:nvSpPr>
          <p:cNvPr id="189" name="TextBox 17"/>
          <p:cNvSpPr/>
          <p:nvPr/>
        </p:nvSpPr>
        <p:spPr>
          <a:xfrm>
            <a:off x="698760" y="2652840"/>
            <a:ext cx="9270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TextBox 18"/>
          <p:cNvSpPr/>
          <p:nvPr/>
        </p:nvSpPr>
        <p:spPr>
          <a:xfrm>
            <a:off x="565920" y="5563440"/>
            <a:ext cx="9200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TextBox 19"/>
          <p:cNvSpPr/>
          <p:nvPr/>
        </p:nvSpPr>
        <p:spPr>
          <a:xfrm rot="16200000">
            <a:off x="10746360" y="953640"/>
            <a:ext cx="1043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3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880" cy="826200"/>
          </a:xfrm>
          <a:prstGeom prst="rect">
            <a:avLst/>
          </a:prstGeom>
          <a:ln w="0">
            <a:noFill/>
          </a:ln>
        </p:spPr>
      </p:pic>
      <p:sp>
        <p:nvSpPr>
          <p:cNvPr id="195" name="Скругленный прямоугольник 24"/>
          <p:cNvSpPr/>
          <p:nvPr/>
        </p:nvSpPr>
        <p:spPr>
          <a:xfrm>
            <a:off x="295560" y="225360"/>
            <a:ext cx="11597760" cy="764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6" name="TextBox 25"/>
          <p:cNvSpPr/>
          <p:nvPr/>
        </p:nvSpPr>
        <p:spPr>
          <a:xfrm>
            <a:off x="375480" y="311040"/>
            <a:ext cx="1596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TextBox 26"/>
          <p:cNvSpPr/>
          <p:nvPr/>
        </p:nvSpPr>
        <p:spPr>
          <a:xfrm>
            <a:off x="1974960" y="376920"/>
            <a:ext cx="22489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TextBox 27"/>
          <p:cNvSpPr/>
          <p:nvPr/>
        </p:nvSpPr>
        <p:spPr>
          <a:xfrm rot="16200000">
            <a:off x="11179440" y="5516640"/>
            <a:ext cx="110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TextBox 28"/>
          <p:cNvSpPr/>
          <p:nvPr/>
        </p:nvSpPr>
        <p:spPr>
          <a:xfrm>
            <a:off x="11512080" y="6314400"/>
            <a:ext cx="419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0" name="Прямая соединительная линия 29"/>
          <p:cNvCxnSpPr/>
          <p:nvPr/>
        </p:nvCxnSpPr>
        <p:spPr>
          <a:xfrm>
            <a:off x="11579040" y="6240600"/>
            <a:ext cx="29088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01" name="TextBox 31"/>
          <p:cNvSpPr/>
          <p:nvPr/>
        </p:nvSpPr>
        <p:spPr>
          <a:xfrm>
            <a:off x="2249280" y="1393200"/>
            <a:ext cx="2938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2" name="Прямая соединительная линия 32"/>
          <p:cNvCxnSpPr/>
          <p:nvPr/>
        </p:nvCxnSpPr>
        <p:spPr>
          <a:xfrm>
            <a:off x="4190760" y="607680"/>
            <a:ext cx="218700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03" name="Прямая соединительная линия 33"/>
          <p:cNvCxnSpPr/>
          <p:nvPr/>
        </p:nvCxnSpPr>
        <p:spPr>
          <a:xfrm>
            <a:off x="637488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04" name="Прямая соединительная линия 34"/>
          <p:cNvCxnSpPr/>
          <p:nvPr/>
        </p:nvCxnSpPr>
        <p:spPr>
          <a:xfrm>
            <a:off x="929556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0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880" cy="450000"/>
          </a:xfrm>
          <a:prstGeom prst="rect">
            <a:avLst/>
          </a:prstGeom>
          <a:ln w="0">
            <a:noFill/>
          </a:ln>
        </p:spPr>
      </p:pic>
      <p:cxnSp>
        <p:nvCxnSpPr>
          <p:cNvPr id="206" name="Прямая соединительная линия 36"/>
          <p:cNvCxnSpPr/>
          <p:nvPr/>
        </p:nvCxnSpPr>
        <p:spPr>
          <a:xfrm>
            <a:off x="1676160" y="991440"/>
            <a:ext cx="2880" cy="524772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07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8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960" cy="742680"/>
          </a:xfrm>
          <a:prstGeom prst="rect">
            <a:avLst/>
          </a:prstGeom>
          <a:ln w="0">
            <a:noFill/>
          </a:ln>
        </p:spPr>
      </p:pic>
      <p:cxnSp>
        <p:nvCxnSpPr>
          <p:cNvPr id="210" name="Прямая соединительная линия 1"/>
          <p:cNvCxnSpPr/>
          <p:nvPr/>
        </p:nvCxnSpPr>
        <p:spPr>
          <a:xfrm>
            <a:off x="1676160" y="991800"/>
            <a:ext cx="2880" cy="524772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cxnSp>
        <p:nvCxnSpPr>
          <p:cNvPr id="211" name="Прямая соединительная линия 2"/>
          <p:cNvCxnSpPr/>
          <p:nvPr/>
        </p:nvCxnSpPr>
        <p:spPr>
          <a:xfrm flipH="1">
            <a:off x="1676880" y="6357600"/>
            <a:ext cx="2880" cy="20340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12" name=""/>
          <p:cNvSpPr/>
          <p:nvPr/>
        </p:nvSpPr>
        <p:spPr>
          <a:xfrm>
            <a:off x="3020400" y="2167560"/>
            <a:ext cx="601884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>
            <a:off x="2285640" y="1954800"/>
            <a:ext cx="8794080" cy="13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Процесс адсорбции (прикрепления вируса к клетке-хозяину) адаптирован под экосистему вируса, чтобы обеспечить эффективность передачи и проникновения. Рассмотрим, как экологические особенности различных вирусов и их хозяев влияют на стратегии прикрепления.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4"/>
          <a:stretch/>
        </p:blipFill>
        <p:spPr>
          <a:xfrm>
            <a:off x="2890800" y="2935440"/>
            <a:ext cx="7005960" cy="32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880" cy="826200"/>
          </a:xfrm>
          <a:prstGeom prst="rect">
            <a:avLst/>
          </a:prstGeom>
          <a:ln w="0">
            <a:noFill/>
          </a:ln>
        </p:spPr>
      </p:pic>
      <p:sp>
        <p:nvSpPr>
          <p:cNvPr id="216" name="Скругленный прямоугольник 24"/>
          <p:cNvSpPr/>
          <p:nvPr/>
        </p:nvSpPr>
        <p:spPr>
          <a:xfrm>
            <a:off x="295560" y="225360"/>
            <a:ext cx="11597760" cy="764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7" name="TextBox 26"/>
          <p:cNvSpPr/>
          <p:nvPr/>
        </p:nvSpPr>
        <p:spPr>
          <a:xfrm>
            <a:off x="1865160" y="465480"/>
            <a:ext cx="241416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TextBox 27"/>
          <p:cNvSpPr/>
          <p:nvPr/>
        </p:nvSpPr>
        <p:spPr>
          <a:xfrm rot="16200000">
            <a:off x="11179440" y="5516640"/>
            <a:ext cx="110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TextBox 28"/>
          <p:cNvSpPr/>
          <p:nvPr/>
        </p:nvSpPr>
        <p:spPr>
          <a:xfrm>
            <a:off x="11512080" y="6314400"/>
            <a:ext cx="419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0" name="Прямая соединительная линия 29"/>
          <p:cNvCxnSpPr/>
          <p:nvPr/>
        </p:nvCxnSpPr>
        <p:spPr>
          <a:xfrm>
            <a:off x="11579040" y="6240600"/>
            <a:ext cx="29088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21" name="TextBox 30"/>
          <p:cNvSpPr/>
          <p:nvPr/>
        </p:nvSpPr>
        <p:spPr>
          <a:xfrm>
            <a:off x="7160400" y="1963440"/>
            <a:ext cx="3764520" cy="39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Взаимодействие между вирусом и клеткой носит избирательный характер. Оно основано на биологическом принципе взаимного узнавания — рецепции вируса.</a:t>
            </a:r>
            <a:br>
              <a:rPr sz="1400"/>
            </a:br>
            <a:br>
              <a:rPr sz="1400"/>
            </a:br>
            <a:r>
              <a:rPr b="0" i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 гриппа связывается с терминальным остатком сиаловой кислоты на поверхности клетки-мишени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Коронавирусы используют белок ACE2 как рецептор, что определяет их тропизм к клеткам дыхательных путей и других органов.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TextBox 31"/>
          <p:cNvSpPr/>
          <p:nvPr/>
        </p:nvSpPr>
        <p:spPr>
          <a:xfrm>
            <a:off x="7376760" y="1263960"/>
            <a:ext cx="37681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Специфичность взаимодействия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3" name="Прямая соединительная линия 32"/>
          <p:cNvCxnSpPr/>
          <p:nvPr/>
        </p:nvCxnSpPr>
        <p:spPr>
          <a:xfrm>
            <a:off x="4190760" y="607680"/>
            <a:ext cx="218700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4" name="Прямая соединительная линия 33"/>
          <p:cNvCxnSpPr/>
          <p:nvPr/>
        </p:nvCxnSpPr>
        <p:spPr>
          <a:xfrm>
            <a:off x="637488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5" name="Прямая соединительная линия 34"/>
          <p:cNvCxnSpPr/>
          <p:nvPr/>
        </p:nvCxnSpPr>
        <p:spPr>
          <a:xfrm>
            <a:off x="929556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26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880" cy="450000"/>
          </a:xfrm>
          <a:prstGeom prst="rect">
            <a:avLst/>
          </a:prstGeom>
          <a:ln w="0">
            <a:noFill/>
          </a:ln>
        </p:spPr>
      </p:pic>
      <p:cxnSp>
        <p:nvCxnSpPr>
          <p:cNvPr id="227" name="Прямая соединительная линия 36"/>
          <p:cNvCxnSpPr/>
          <p:nvPr/>
        </p:nvCxnSpPr>
        <p:spPr>
          <a:xfrm>
            <a:off x="7147440" y="990720"/>
            <a:ext cx="2880" cy="52477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28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9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0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960" cy="742680"/>
          </a:xfrm>
          <a:prstGeom prst="rect">
            <a:avLst/>
          </a:prstGeom>
          <a:ln w="0">
            <a:noFill/>
          </a:ln>
        </p:spPr>
      </p:pic>
      <p:sp>
        <p:nvSpPr>
          <p:cNvPr id="231" name="TextBox 18"/>
          <p:cNvSpPr/>
          <p:nvPr/>
        </p:nvSpPr>
        <p:spPr>
          <a:xfrm>
            <a:off x="307800" y="5904000"/>
            <a:ext cx="5990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1. Схема адсорбции коронавируса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1440" y="1440720"/>
            <a:ext cx="5434560" cy="23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Вирионы не способны активно перемещаться, поэтому их встреча с клеткой-хозяином происходит в основном за счет пассивной диффузии. Этот процесс чрезвычайно важен, так как с увеличением времени вне клеточной среды возрастает вероятность утраты вирусом инфекционности. Вирусы адаптированы к эффективной фиксации при случайном контакте с клеткой-хозяином.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28760" y="360000"/>
            <a:ext cx="11908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360000" y="3420000"/>
            <a:ext cx="2879640" cy="23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880" cy="826200"/>
          </a:xfrm>
          <a:prstGeom prst="rect">
            <a:avLst/>
          </a:prstGeom>
          <a:ln w="0">
            <a:noFill/>
          </a:ln>
        </p:spPr>
      </p:pic>
      <p:sp>
        <p:nvSpPr>
          <p:cNvPr id="236" name="Скругленный прямоугольник 24"/>
          <p:cNvSpPr/>
          <p:nvPr/>
        </p:nvSpPr>
        <p:spPr>
          <a:xfrm>
            <a:off x="295560" y="225360"/>
            <a:ext cx="11597760" cy="764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7" name="TextBox 26"/>
          <p:cNvSpPr/>
          <p:nvPr/>
        </p:nvSpPr>
        <p:spPr>
          <a:xfrm>
            <a:off x="1731960" y="476640"/>
            <a:ext cx="2414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TextBox 27"/>
          <p:cNvSpPr/>
          <p:nvPr/>
        </p:nvSpPr>
        <p:spPr>
          <a:xfrm rot="16200000">
            <a:off x="11179440" y="5516640"/>
            <a:ext cx="110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TextBox 28"/>
          <p:cNvSpPr/>
          <p:nvPr/>
        </p:nvSpPr>
        <p:spPr>
          <a:xfrm>
            <a:off x="11512080" y="6314400"/>
            <a:ext cx="419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0" name="Прямая соединительная линия 29"/>
          <p:cNvCxnSpPr/>
          <p:nvPr/>
        </p:nvCxnSpPr>
        <p:spPr>
          <a:xfrm>
            <a:off x="11579040" y="6240600"/>
            <a:ext cx="29088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41" name="TextBox 31"/>
          <p:cNvSpPr/>
          <p:nvPr/>
        </p:nvSpPr>
        <p:spPr>
          <a:xfrm>
            <a:off x="7077960" y="1227600"/>
            <a:ext cx="3768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Топология генома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2" name="Прямая соединительная линия 32"/>
          <p:cNvCxnSpPr/>
          <p:nvPr/>
        </p:nvCxnSpPr>
        <p:spPr>
          <a:xfrm>
            <a:off x="4190760" y="607680"/>
            <a:ext cx="218700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3" name="Прямая соединительная линия 33"/>
          <p:cNvCxnSpPr/>
          <p:nvPr/>
        </p:nvCxnSpPr>
        <p:spPr>
          <a:xfrm>
            <a:off x="637488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4" name="Прямая соединительная линия 34"/>
          <p:cNvCxnSpPr/>
          <p:nvPr/>
        </p:nvCxnSpPr>
        <p:spPr>
          <a:xfrm>
            <a:off x="929556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4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880" cy="450000"/>
          </a:xfrm>
          <a:prstGeom prst="rect">
            <a:avLst/>
          </a:prstGeom>
          <a:ln w="0">
            <a:noFill/>
          </a:ln>
        </p:spPr>
      </p:pic>
      <p:cxnSp>
        <p:nvCxnSpPr>
          <p:cNvPr id="246" name="Прямая соединительная линия 36"/>
          <p:cNvCxnSpPr/>
          <p:nvPr/>
        </p:nvCxnSpPr>
        <p:spPr>
          <a:xfrm>
            <a:off x="5826600" y="995400"/>
            <a:ext cx="288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47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8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960" cy="742680"/>
          </a:xfrm>
          <a:prstGeom prst="rect">
            <a:avLst/>
          </a:prstGeom>
          <a:ln w="0">
            <a:noFill/>
          </a:ln>
        </p:spPr>
      </p:pic>
      <p:sp>
        <p:nvSpPr>
          <p:cNvPr id="250" name="TextBox 18"/>
          <p:cNvSpPr/>
          <p:nvPr/>
        </p:nvSpPr>
        <p:spPr>
          <a:xfrm>
            <a:off x="483120" y="5547600"/>
            <a:ext cx="5096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 Структура вирусов гриппа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6318360" y="1929960"/>
            <a:ext cx="5076720" cy="32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3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Virus Adsorbtion Proteins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VAP-белки вирусов играют ключевую роль в адсорбции. У оболочечных вирусов такие белки входят в состав гликопротеинов суперкапсида.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i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Примеры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вируса гриппа таким белком является гемагглютинин.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вируса герпеса – гликопротеины gB и gC, которые взаимодействуют с гепарансульфатом клетки.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29120" y="360360"/>
            <a:ext cx="11908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4"/>
          <a:stretch/>
        </p:blipFill>
        <p:spPr>
          <a:xfrm>
            <a:off x="394560" y="1440000"/>
            <a:ext cx="500508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880" cy="826200"/>
          </a:xfrm>
          <a:prstGeom prst="rect">
            <a:avLst/>
          </a:prstGeom>
          <a:ln w="0">
            <a:noFill/>
          </a:ln>
        </p:spPr>
      </p:pic>
      <p:sp>
        <p:nvSpPr>
          <p:cNvPr id="255" name="Скругленный прямоугольник 24"/>
          <p:cNvSpPr/>
          <p:nvPr/>
        </p:nvSpPr>
        <p:spPr>
          <a:xfrm>
            <a:off x="295560" y="225360"/>
            <a:ext cx="11597760" cy="764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6" name="TextBox 26"/>
          <p:cNvSpPr/>
          <p:nvPr/>
        </p:nvSpPr>
        <p:spPr>
          <a:xfrm>
            <a:off x="1809720" y="376920"/>
            <a:ext cx="2414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Специфика адсорбции у разных групп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TextBox 27"/>
          <p:cNvSpPr/>
          <p:nvPr/>
        </p:nvSpPr>
        <p:spPr>
          <a:xfrm rot="16200000">
            <a:off x="11179440" y="5516640"/>
            <a:ext cx="110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TextBox 28"/>
          <p:cNvSpPr/>
          <p:nvPr/>
        </p:nvSpPr>
        <p:spPr>
          <a:xfrm>
            <a:off x="11512080" y="6314400"/>
            <a:ext cx="419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9" name="Прямая соединительная линия 29"/>
          <p:cNvCxnSpPr/>
          <p:nvPr/>
        </p:nvCxnSpPr>
        <p:spPr>
          <a:xfrm>
            <a:off x="11579040" y="6240600"/>
            <a:ext cx="29088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60" name="TextBox 31"/>
          <p:cNvSpPr/>
          <p:nvPr/>
        </p:nvSpPr>
        <p:spPr>
          <a:xfrm>
            <a:off x="8280000" y="1260000"/>
            <a:ext cx="26881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Специфика адсорбции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1" name="Прямая соединительная линия 32"/>
          <p:cNvCxnSpPr/>
          <p:nvPr/>
        </p:nvCxnSpPr>
        <p:spPr>
          <a:xfrm>
            <a:off x="4190760" y="607680"/>
            <a:ext cx="218700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2" name="Прямая соединительная линия 33"/>
          <p:cNvCxnSpPr/>
          <p:nvPr/>
        </p:nvCxnSpPr>
        <p:spPr>
          <a:xfrm>
            <a:off x="637488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3" name="Прямая соединительная линия 34"/>
          <p:cNvCxnSpPr/>
          <p:nvPr/>
        </p:nvCxnSpPr>
        <p:spPr>
          <a:xfrm>
            <a:off x="929556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6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880" cy="450000"/>
          </a:xfrm>
          <a:prstGeom prst="rect">
            <a:avLst/>
          </a:prstGeom>
          <a:ln w="0">
            <a:noFill/>
          </a:ln>
        </p:spPr>
      </p:pic>
      <p:cxnSp>
        <p:nvCxnSpPr>
          <p:cNvPr id="265" name="Прямая соединительная линия 36"/>
          <p:cNvCxnSpPr/>
          <p:nvPr/>
        </p:nvCxnSpPr>
        <p:spPr>
          <a:xfrm>
            <a:off x="4347720" y="957600"/>
            <a:ext cx="2880" cy="52477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66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7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8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960" cy="7426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6263280" y="1744200"/>
            <a:ext cx="4847400" cy="11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0" name=""/>
          <p:cNvSpPr/>
          <p:nvPr/>
        </p:nvSpPr>
        <p:spPr>
          <a:xfrm>
            <a:off x="8233560" y="1620000"/>
            <a:ext cx="3466080" cy="40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ff4000"/>
                </a:solidFill>
                <a:uFillTx/>
                <a:latin typeface="Arial"/>
                <a:ea typeface="Source Han Sans CN"/>
              </a:rPr>
              <a:t>Специфика рецепторов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 вирусов растений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они проникают в клетку через повреждения клеточной стенки, не нуждаясь в рецепторах.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 микофагов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вирусы мицелиальных грибов не покидают клетку-хозяина, поэтому не имеют необходимости в рецепторах.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33280" y="5546520"/>
            <a:ext cx="408636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 Адсорбция вируса HCV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4860000" y="1335600"/>
            <a:ext cx="33930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Одноэтапная адсорбция: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достаточна для запуска проникновения вириона.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Двухэтапная адсорбция: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включает первичное связывание и вторичное усиление адгезии</a:t>
            </a:r>
            <a:r>
              <a:rPr b="0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Пример: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 гепатита С связывается с рецептором CD81 (первичное связывание) и затем с рецептором липопротеинов низкой плотности (вторичное).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Использование нескольких рецепторов повышает тропизм и адаптивность. Это важно для вирусов, которые инфицируют разные ткани или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429120" y="360360"/>
            <a:ext cx="11908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360000" y="2340000"/>
            <a:ext cx="387252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880" cy="826200"/>
          </a:xfrm>
          <a:prstGeom prst="rect">
            <a:avLst/>
          </a:prstGeom>
          <a:ln w="0">
            <a:noFill/>
          </a:ln>
        </p:spPr>
      </p:pic>
      <p:sp>
        <p:nvSpPr>
          <p:cNvPr id="276" name="Скругленный прямоугольник 24"/>
          <p:cNvSpPr/>
          <p:nvPr/>
        </p:nvSpPr>
        <p:spPr>
          <a:xfrm>
            <a:off x="295560" y="225360"/>
            <a:ext cx="11597760" cy="7642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7" name="TextBox 26"/>
          <p:cNvSpPr/>
          <p:nvPr/>
        </p:nvSpPr>
        <p:spPr>
          <a:xfrm>
            <a:off x="1724400" y="360000"/>
            <a:ext cx="2414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Рецепторы фагов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TextBox 27"/>
          <p:cNvSpPr/>
          <p:nvPr/>
        </p:nvSpPr>
        <p:spPr>
          <a:xfrm rot="16200000">
            <a:off x="11179440" y="5516640"/>
            <a:ext cx="110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TextBox 28"/>
          <p:cNvSpPr/>
          <p:nvPr/>
        </p:nvSpPr>
        <p:spPr>
          <a:xfrm>
            <a:off x="11512080" y="6314400"/>
            <a:ext cx="419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0" name="Прямая соединительная линия 29"/>
          <p:cNvCxnSpPr/>
          <p:nvPr/>
        </p:nvCxnSpPr>
        <p:spPr>
          <a:xfrm>
            <a:off x="11579040" y="6240600"/>
            <a:ext cx="29088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81" name="TextBox 31"/>
          <p:cNvSpPr/>
          <p:nvPr/>
        </p:nvSpPr>
        <p:spPr>
          <a:xfrm>
            <a:off x="6480000" y="1227600"/>
            <a:ext cx="436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2" name="Прямая соединительная линия 32"/>
          <p:cNvCxnSpPr/>
          <p:nvPr/>
        </p:nvCxnSpPr>
        <p:spPr>
          <a:xfrm>
            <a:off x="4190760" y="607680"/>
            <a:ext cx="2187000" cy="2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3" name="Прямая соединительная линия 33"/>
          <p:cNvCxnSpPr/>
          <p:nvPr/>
        </p:nvCxnSpPr>
        <p:spPr>
          <a:xfrm>
            <a:off x="637488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4" name="Прямая соединительная линия 34"/>
          <p:cNvCxnSpPr/>
          <p:nvPr/>
        </p:nvCxnSpPr>
        <p:spPr>
          <a:xfrm>
            <a:off x="9295560" y="466200"/>
            <a:ext cx="2880" cy="2908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8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880" cy="450000"/>
          </a:xfrm>
          <a:prstGeom prst="rect">
            <a:avLst/>
          </a:prstGeom>
          <a:ln w="0">
            <a:noFill/>
          </a:ln>
        </p:spPr>
      </p:pic>
      <p:cxnSp>
        <p:nvCxnSpPr>
          <p:cNvPr id="286" name="Прямая соединительная линия 36"/>
          <p:cNvCxnSpPr/>
          <p:nvPr/>
        </p:nvCxnSpPr>
        <p:spPr>
          <a:xfrm>
            <a:off x="6053400" y="991800"/>
            <a:ext cx="2880" cy="52477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87" name="Auto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8" name="AutoShape 4"/>
          <p:cNvSpPr/>
          <p:nvPr/>
        </p:nvSpPr>
        <p:spPr>
          <a:xfrm>
            <a:off x="307800" y="792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9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960" cy="74268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/>
          <p:nvPr/>
        </p:nvSpPr>
        <p:spPr>
          <a:xfrm>
            <a:off x="6224760" y="1767600"/>
            <a:ext cx="5367600" cy="825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1" name="Прямоугольник 4"/>
          <p:cNvSpPr/>
          <p:nvPr/>
        </p:nvSpPr>
        <p:spPr>
          <a:xfrm>
            <a:off x="6119280" y="1733400"/>
            <a:ext cx="5037120" cy="45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Узкая специфичность рецепторов бактериофагов (например, белки Omp у грам(-) бактерий) связана с необходимостью эффективно инфицировать бактерии в их микросреде. В условиях высококонкурентных экосистем (например, почва, кишечник) точное распознавание позволяет избегать взаимодействия с другими бактериями.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 грам(+) бактерий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Использование пептидогликана или тейхоевых кислот как рецепторов связано с особенностями клеточной стенки этих бактерий. Например, фаги, инфицирующие Bacillus subtilis, используют тейхоевые кислоты, поскольку они экспонируются на поверхности клеток, что упрощает контакт.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Фаги, использующие альтернативные структуры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Некоторые бактериофаги (например, χ) связываются с жгутиками бактерий. Это позволяет им эффективно перемещаться к поверхности бактерии, что важно в жидкой среде, где бактерии используют жгутики для передвижения.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429120" y="360360"/>
            <a:ext cx="11908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79520" y="1273680"/>
            <a:ext cx="4920120" cy="21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</a:rPr>
              <a:t>Примеры: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Фаг T4 взаимодействует с OmpC, белком наружной мембраны грам(-) бактерий.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Фаг λ связывается с LamB (мальтопорин), участвующим в транспорте мальтозы.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Фаг χ связывается с жгутиком E. coli, передвигаясь к базальному телу.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540000" y="3420000"/>
            <a:ext cx="4761720" cy="29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Рецепторы в клеточной стенке грам(+) бактерий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У Bacillus subtilis рецептором является пептидогликан клеточной стенки.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У Staphylococcus aureus – муреин-тейхоатный комплекс.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Рецепторы капсулы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У фага V2 рецептором служит капсульный антиген.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У фага K29 капсульные полисахариды позволяют адсорбироваться на E. coli.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Скругленный прямоугольник 45"/>
          <p:cNvSpPr/>
          <p:nvPr/>
        </p:nvSpPr>
        <p:spPr>
          <a:xfrm>
            <a:off x="300600" y="225720"/>
            <a:ext cx="11598480" cy="765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6" name="TextBox 10"/>
          <p:cNvSpPr/>
          <p:nvPr/>
        </p:nvSpPr>
        <p:spPr>
          <a:xfrm rot="16200000">
            <a:off x="11184120" y="5501160"/>
            <a:ext cx="1103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I.2025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Box 11"/>
          <p:cNvSpPr/>
          <p:nvPr/>
        </p:nvSpPr>
        <p:spPr>
          <a:xfrm>
            <a:off x="11584440" y="6314760"/>
            <a:ext cx="3056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8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8" name="Прямая соединительная линия 15"/>
          <p:cNvCxnSpPr/>
          <p:nvPr/>
        </p:nvCxnSpPr>
        <p:spPr>
          <a:xfrm>
            <a:off x="11584080" y="6240960"/>
            <a:ext cx="290160" cy="216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99" name="TextBox 38"/>
          <p:cNvSpPr/>
          <p:nvPr/>
        </p:nvSpPr>
        <p:spPr>
          <a:xfrm>
            <a:off x="380520" y="377280"/>
            <a:ext cx="1597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TextBox 39"/>
          <p:cNvSpPr/>
          <p:nvPr/>
        </p:nvSpPr>
        <p:spPr>
          <a:xfrm>
            <a:off x="1980000" y="377280"/>
            <a:ext cx="22496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1" name="Прямая соединительная линия 41"/>
          <p:cNvCxnSpPr/>
          <p:nvPr/>
        </p:nvCxnSpPr>
        <p:spPr>
          <a:xfrm>
            <a:off x="4195800" y="608040"/>
            <a:ext cx="2186280" cy="216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02" name="Прямая соединительная линия 42"/>
          <p:cNvCxnSpPr/>
          <p:nvPr/>
        </p:nvCxnSpPr>
        <p:spPr>
          <a:xfrm>
            <a:off x="6379920" y="466560"/>
            <a:ext cx="2160" cy="29016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03" name="Прямая соединительная линия 46"/>
          <p:cNvCxnSpPr/>
          <p:nvPr/>
        </p:nvCxnSpPr>
        <p:spPr>
          <a:xfrm>
            <a:off x="9300600" y="466560"/>
            <a:ext cx="2160" cy="29016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304" name="TextBox 1"/>
          <p:cNvSpPr/>
          <p:nvPr/>
        </p:nvSpPr>
        <p:spPr>
          <a:xfrm>
            <a:off x="300600" y="1375200"/>
            <a:ext cx="7387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6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5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083000" y="389880"/>
            <a:ext cx="1605600" cy="450720"/>
          </a:xfrm>
          <a:prstGeom prst="rect">
            <a:avLst/>
          </a:prstGeom>
          <a:ln w="0">
            <a:noFill/>
          </a:ln>
        </p:spPr>
      </p:pic>
      <p:sp>
        <p:nvSpPr>
          <p:cNvPr id="306" name="AutoShape 1"/>
          <p:cNvSpPr/>
          <p:nvPr/>
        </p:nvSpPr>
        <p:spPr>
          <a:xfrm>
            <a:off x="160560" y="-14400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7" name="AutoShape 3"/>
          <p:cNvSpPr/>
          <p:nvPr/>
        </p:nvSpPr>
        <p:spPr>
          <a:xfrm>
            <a:off x="312840" y="828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8" name="AutoShape 6"/>
          <p:cNvSpPr/>
          <p:nvPr/>
        </p:nvSpPr>
        <p:spPr>
          <a:xfrm>
            <a:off x="465480" y="16056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9" name="AutoShape 8"/>
          <p:cNvSpPr/>
          <p:nvPr/>
        </p:nvSpPr>
        <p:spPr>
          <a:xfrm>
            <a:off x="617760" y="31320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0" name="AutoShape 10"/>
          <p:cNvSpPr/>
          <p:nvPr/>
        </p:nvSpPr>
        <p:spPr>
          <a:xfrm>
            <a:off x="770040" y="46548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1" name="AutoShape 12"/>
          <p:cNvSpPr/>
          <p:nvPr/>
        </p:nvSpPr>
        <p:spPr>
          <a:xfrm>
            <a:off x="922680" y="61776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2" name="AutoShape 14"/>
          <p:cNvSpPr/>
          <p:nvPr/>
        </p:nvSpPr>
        <p:spPr>
          <a:xfrm>
            <a:off x="1074960" y="77040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3" name="AutoShape 16"/>
          <p:cNvSpPr/>
          <p:nvPr/>
        </p:nvSpPr>
        <p:spPr>
          <a:xfrm>
            <a:off x="1227240" y="92268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4" name="Прямоугольник 19"/>
          <p:cNvSpPr/>
          <p:nvPr/>
        </p:nvSpPr>
        <p:spPr>
          <a:xfrm>
            <a:off x="160560" y="2055960"/>
            <a:ext cx="5419080" cy="44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1. Безоболочечные вирусы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Эти вирусы адаптированы к жестким условиям окружающей среды (температура, pH, высыхание). Например, риновирусы используют интегрины как рецепторы. Такая стратегия помогает им прикрепляться к клеткам дыхательных путей, что соответствует их экологической нише в аэрозольной передаче.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2. Оболочечные вирусы животных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Оболочка делает их менее устойчивыми в окружающей среде, но повышает селективность прикрепления. Например, коронавирусы используют несколько рецепторов, что позволяет им инфицировать клетки различных тканей (легкие, ЖКТ) и легко адаптироваться к новым хозяевам, что важно для передачи через аэрозоли и прямой контакт.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AutoShape 5"/>
          <p:cNvSpPr/>
          <p:nvPr/>
        </p:nvSpPr>
        <p:spPr>
          <a:xfrm>
            <a:off x="1379880" y="107496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6" name="AutoShape 7"/>
          <p:cNvSpPr/>
          <p:nvPr/>
        </p:nvSpPr>
        <p:spPr>
          <a:xfrm>
            <a:off x="1532160" y="122760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7" name=""/>
          <p:cNvSpPr/>
          <p:nvPr/>
        </p:nvSpPr>
        <p:spPr>
          <a:xfrm>
            <a:off x="6660000" y="1456200"/>
            <a:ext cx="4679640" cy="56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3. Использование нескольких рецепторов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(например, вирус гепатита С) повышает тропизм и адаптивность. Это важно для вирусов, которые инфицируют разные ткани или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4. Коэволюция вирусов и хозяев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Постоянная мутация рецепторов и антирецепторов отражает экологическую гонку вооружений между вирусами и их хозяевами. Например, бактерии с измененными рецепторами избегают инфекции, но вирусы приспосабливаются, чтобы распознавать новые структуры.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</a:rPr>
              <a:t>5. Особенности адсорбции и экология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Для Гр- фагов: мишени чаще в наружной мембране (белки, ЛПС, жгутики)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Для Гр+ фагов: мишени в пептидогликане или тейхоевых кислотах.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Оболочечные вирусы чаще всего взаимодействуют с молекулами, погружёнными в липидный бислой мембраны. Это могут быть белки, липиды или их комбинации.</a:t>
            </a: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</a:rPr>
              <a:t>Гликопротеины гликокаликса часто служат рецепторами для безоболочечных вирусов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Скругленный прямоугольник 2"/>
          <p:cNvSpPr/>
          <p:nvPr/>
        </p:nvSpPr>
        <p:spPr>
          <a:xfrm>
            <a:off x="663120" y="1015920"/>
            <a:ext cx="10863000" cy="49881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9" name="Рисунок 1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4880" cy="450000"/>
          </a:xfrm>
          <a:prstGeom prst="rect">
            <a:avLst/>
          </a:prstGeom>
          <a:ln w="0">
            <a:noFill/>
          </a:ln>
        </p:spPr>
      </p:pic>
      <p:sp>
        <p:nvSpPr>
          <p:cNvPr id="320" name="TextBox 2"/>
          <p:cNvSpPr/>
          <p:nvPr/>
        </p:nvSpPr>
        <p:spPr>
          <a:xfrm>
            <a:off x="2054880" y="5426640"/>
            <a:ext cx="8079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AutoShape 9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61360" cy="24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4052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2025-01-10T23:20:29Z</dcterms:modified>
  <cp:revision>74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